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3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9" r:id="rId5"/>
    <p:sldId id="260" r:id="rId6"/>
    <p:sldId id="277" r:id="rId7"/>
    <p:sldId id="274" r:id="rId8"/>
    <p:sldId id="284" r:id="rId9"/>
    <p:sldId id="285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62" r:id="rId22"/>
    <p:sldId id="280" r:id="rId23"/>
    <p:sldId id="275" r:id="rId24"/>
    <p:sldId id="276" r:id="rId25"/>
    <p:sldId id="281" r:id="rId26"/>
    <p:sldId id="278" r:id="rId27"/>
    <p:sldId id="282" r:id="rId28"/>
    <p:sldId id="283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41114-C3EC-1741-85F8-680E906C504D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C942-56BD-224F-AA9B-6ED0DAFFC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031D3-9DD9-0C4A-AD03-0DCAAD913D0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93BD-35D9-7D47-93D9-BF6F013F1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93BD-35D9-7D47-93D9-BF6F013F1F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8" charset="-128"/>
              <a:cs typeface="ＭＳ Ｐゴシック" pitchFamily="8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315897-045E-4B41-A6BA-CC4F7DE1279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1DC58-19CF-BC43-A9A0-41110D897D3C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66E72-1125-B344-B022-9E871C2C0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854AC-42FE-554B-9190-3F4E9A2174AC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2596-679F-FF43-9FFF-85848C847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03912D-C322-164F-8852-EC13929AA295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B427-383A-7C4C-ADB2-5A5E2CB81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1DF0DB-6DC1-A942-941F-4630C95D0703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C90A4-219E-8A4B-BCEC-EA3C49D63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8B4B3C-E657-F049-84D5-E905846D8584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5A50-F1D3-9745-9BB6-5D755569B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57957-613F-1041-8C9C-D7A3C1003D2E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F5396-0AFA-C14C-AF9C-AE7C78490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0AD30-8A67-AB4A-ADEE-5EDA90890721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B374A-F53F-8C41-8E4F-82255A754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C6347D-E258-4E49-92B4-86E596F9A4B8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50FEE-4FBC-D24D-B422-392B0D930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75E8E-AB5C-4741-AFB8-668800CD1765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7C1EE-32B8-CB48-ABC7-1F1D0E790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27ABE-1A2D-0B40-9ABB-12CAED40AA84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CE9CB-AA95-9841-ACD2-5DE9DDBF6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7120F-C10B-D44D-8A07-669449E6059D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A62E5-CA09-4744-995A-DF674E2C5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9438FD1-F68F-8448-B6F4-9F308A958931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6EF287D8-0EB6-904E-AC05-7D346B74F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27BE63F-F53C-DB44-8358-02E333BEE007}" type="datetime1">
              <a:rPr lang="en-US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A0A0783-2F24-7E48-AF18-64B12CD671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www.classdojo.com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3" Type="http://schemas.openxmlformats.org/officeDocument/2006/relationships/hyperlink" Target="https://www.youtube.com/watch?v=KaeNSYJvrn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ClassDojo.com%5CResources" TargetMode="Externa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pbs.org/wgbh/amex/teachers/index.html" TargetMode="External"/><Relationship Id="rId12" Type="http://schemas.openxmlformats.org/officeDocument/2006/relationships/hyperlink" Target="http://www.nps.gov/teachers/index.htm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dmodo.com/" TargetMode="External"/><Relationship Id="rId3" Type="http://schemas.openxmlformats.org/officeDocument/2006/relationships/hyperlink" Target="https://www.gilderlehrman.org/programs-exhibitions/for-educators" TargetMode="External"/><Relationship Id="rId4" Type="http://schemas.openxmlformats.org/officeDocument/2006/relationships/hyperlink" Target="http://www.readworks.org/" TargetMode="External"/><Relationship Id="rId5" Type="http://schemas.openxmlformats.org/officeDocument/2006/relationships/hyperlink" Target="http://www.prometheanplanet.com/en-us/" TargetMode="External"/><Relationship Id="rId6" Type="http://schemas.openxmlformats.org/officeDocument/2006/relationships/hyperlink" Target="https://prezi.com/explore/staff-picks/" TargetMode="External"/><Relationship Id="rId7" Type="http://schemas.openxmlformats.org/officeDocument/2006/relationships/hyperlink" Target="https://www.discoveryeducation.com/teachers/" TargetMode="External"/><Relationship Id="rId8" Type="http://schemas.openxmlformats.org/officeDocument/2006/relationships/hyperlink" Target="https://www.teacherspayteachers.com/" TargetMode="External"/><Relationship Id="rId9" Type="http://schemas.openxmlformats.org/officeDocument/2006/relationships/hyperlink" Target="https://www.khanacademy.org/" TargetMode="External"/><Relationship Id="rId10" Type="http://schemas.openxmlformats.org/officeDocument/2006/relationships/hyperlink" Target="http://www.hnoc.org/programs/education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.weebly.com/link/kg6HJ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thought.com/technology/100-ways-use-google-drive-classro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kbaRRHotl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norschoose.org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motemouse.ne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zipgrade.com/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ZZ27nMOVI_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5168153"/>
            <a:ext cx="7542212" cy="1013012"/>
          </a:xfrm>
        </p:spPr>
        <p:txBody>
          <a:bodyPr/>
          <a:lstStyle/>
          <a:p>
            <a:r>
              <a:rPr lang="en-US" dirty="0" smtClean="0"/>
              <a:t>Technology and Resources for the classroom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1646238" y="1597025"/>
            <a:ext cx="9144000" cy="1752600"/>
          </a:xfrm>
        </p:spPr>
        <p:txBody>
          <a:bodyPr/>
          <a:lstStyle/>
          <a:p>
            <a:pPr eaLnBrk="1" hangingPunct="1"/>
            <a:r>
              <a:rPr lang="en-US" sz="6600">
                <a:solidFill>
                  <a:schemeClr val="tx1"/>
                </a:solidFill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ClassDojo</a:t>
            </a:r>
            <a:endParaRPr lang="en-US" sz="6000">
              <a:solidFill>
                <a:schemeClr val="tx1"/>
              </a:solidFill>
              <a:latin typeface="Proxima Nova Alt Sbd" pitchFamily="2" charset="0"/>
              <a:ea typeface="Proxima Nova Alt Sbd" pitchFamily="2" charset="0"/>
              <a:cs typeface="Proxima Nova Alt Sbd" pitchFamily="2" charset="0"/>
            </a:endParaRPr>
          </a:p>
        </p:txBody>
      </p:sp>
      <p:pic>
        <p:nvPicPr>
          <p:cNvPr id="15362" name="Picture 1" descr="DojoMonster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11138"/>
            <a:ext cx="5670550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470400" y="2792413"/>
            <a:ext cx="3559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My favorite classroom tool, and soon to be yours! :)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33338" y="5191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Why I use ClassDojo</a:t>
            </a:r>
          </a:p>
        </p:txBody>
      </p:sp>
      <p:pic>
        <p:nvPicPr>
          <p:cNvPr id="16386" name="Picture 7" descr="PL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338" y="2100263"/>
            <a:ext cx="44529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57213" y="1643063"/>
            <a:ext cx="39211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Managing my classroom is easier than ever before.</a:t>
            </a:r>
          </a:p>
          <a:p>
            <a:endParaRPr lang="en-US" sz="2400" dirty="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r>
              <a:rPr lang="en-US" sz="2400" dirty="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I can encourage students with positivity without taking away from class time.</a:t>
            </a:r>
          </a:p>
          <a:p>
            <a:endParaRPr lang="en-US" sz="2400" dirty="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r>
              <a:rPr lang="en-US" sz="2400" dirty="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Parents are kept in the loop </a:t>
            </a:r>
            <a:r>
              <a:rPr lang="en-US" sz="2400" dirty="0" smtClean="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automatically.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974725" y="519113"/>
            <a:ext cx="72628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How I use ClassDojo in my classroom</a:t>
            </a:r>
          </a:p>
        </p:txBody>
      </p:sp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5354638" y="2241550"/>
            <a:ext cx="34782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Every day I give feedback to students for skills such as participating, working hard, and being creative!</a:t>
            </a:r>
          </a:p>
          <a:p>
            <a:endParaRPr lang="en-US" sz="24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Students love getting this sort of positive feedback. </a:t>
            </a:r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  <a:sym typeface="Wingdings" pitchFamily="8" charset="2"/>
              </a:rPr>
              <a:t>:)</a:t>
            </a:r>
            <a:endParaRPr lang="en-US" sz="24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</p:txBody>
      </p:sp>
      <p:pic>
        <p:nvPicPr>
          <p:cNvPr id="17411" name="Picture 6" descr="Z8ECXIbdntwAPemGDq7T5gO0wD2vuKUHliOqJZgrMJ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2343150"/>
            <a:ext cx="439896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35475" y="1754188"/>
            <a:ext cx="430371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Proxima Nova Alt Reg"/>
                <a:ea typeface="+mn-ea"/>
                <a:cs typeface="Proxima Nova Alt Reg"/>
              </a:rPr>
              <a:t>My relationships with parents are much stronger now  - and they also </a:t>
            </a:r>
            <a:r>
              <a:rPr lang="en-US" sz="2400" i="1" dirty="0">
                <a:latin typeface="Proxima Nova Alt Reg"/>
                <a:ea typeface="+mn-ea"/>
                <a:cs typeface="Proxima Nova Alt Reg"/>
              </a:rPr>
              <a:t>love </a:t>
            </a:r>
            <a:r>
              <a:rPr lang="en-US" sz="2400" dirty="0">
                <a:latin typeface="Proxima Nova Alt Reg"/>
                <a:ea typeface="+mn-ea"/>
                <a:cs typeface="Proxima Nova Alt Reg"/>
              </a:rPr>
              <a:t>ClassDojo.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Proxima Nova Alt Reg"/>
              <a:ea typeface="+mn-ea"/>
              <a:cs typeface="Proxima Nova Alt Reg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Proxima Nova Alt Reg"/>
                <a:ea typeface="+mn-ea"/>
                <a:cs typeface="Proxima Nova Alt Reg"/>
              </a:rPr>
              <a:t>Parents can sign in and see how their child is doing anytime – progress updates are automatic!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Proxima Nova Alt Reg"/>
              <a:ea typeface="+mn-ea"/>
              <a:cs typeface="Proxima Nova Alt Reg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Proxima Nova Alt Reg"/>
                <a:ea typeface="+mn-ea"/>
                <a:cs typeface="Proxima Nova Alt Reg"/>
              </a:rPr>
              <a:t>I can instantly message with parents, including sharing photos from class.</a:t>
            </a:r>
          </a:p>
        </p:txBody>
      </p:sp>
      <p:pic>
        <p:nvPicPr>
          <p:cNvPr id="19458" name="Picture 7" descr="hor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361950"/>
            <a:ext cx="14366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408238" y="433388"/>
            <a:ext cx="6502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Engaging parents easily!</a:t>
            </a:r>
          </a:p>
        </p:txBody>
      </p:sp>
      <p:pic>
        <p:nvPicPr>
          <p:cNvPr id="19460" name="Picture 8" descr="EngageParent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2263775"/>
            <a:ext cx="314642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974725" y="519113"/>
            <a:ext cx="726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Now, let’s sign up together!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63" y="4618038"/>
            <a:ext cx="8423275" cy="180022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Get out your smartphones, tablets, or laptops!</a:t>
            </a:r>
          </a:p>
          <a:p>
            <a:endParaRPr lang="en-US" sz="15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pPr>
              <a:buFont typeface="Arial" pitchFamily="8" charset="0"/>
              <a:buChar char="•"/>
            </a:pPr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Download the ClassDojo app on any iOS or Android device!</a:t>
            </a:r>
          </a:p>
          <a:p>
            <a:pPr>
              <a:buFont typeface="Arial" pitchFamily="8" charset="0"/>
              <a:buChar char="•"/>
            </a:pPr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Or sign up on the web at </a:t>
            </a:r>
            <a:r>
              <a:rPr lang="en-US" sz="2400">
                <a:solidFill>
                  <a:srgbClr val="299EF0"/>
                </a:solidFill>
                <a:latin typeface="Proxima Nova Alt Reg" pitchFamily="2" charset="0"/>
                <a:ea typeface="Proxima Nova Alt Reg" pitchFamily="2" charset="0"/>
                <a:cs typeface="Proxima Nova Alt Reg" pitchFamily="2" charset="0"/>
                <a:hlinkClick r:id="rId2"/>
              </a:rPr>
              <a:t>ClassDojo.com</a:t>
            </a:r>
            <a:endParaRPr lang="en-US" sz="2400">
              <a:solidFill>
                <a:srgbClr val="299EF0"/>
              </a:solidFill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</p:txBody>
      </p:sp>
      <p:pic>
        <p:nvPicPr>
          <p:cNvPr id="20483" name="Picture 1" descr="platform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8238" y="1658938"/>
            <a:ext cx="44386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509588" y="519113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The first few steps are quick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671513" y="1614488"/>
            <a:ext cx="36703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Play around with the Demo Class to see how easy it is to give students feedback.</a:t>
            </a:r>
          </a:p>
          <a:p>
            <a:endParaRPr lang="en-US" sz="24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Create your class and enter your students!</a:t>
            </a:r>
          </a:p>
          <a:p>
            <a:endParaRPr lang="en-US" sz="24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Join your school to see who else is using ClassDojo!</a:t>
            </a:r>
          </a:p>
        </p:txBody>
      </p:sp>
      <p:pic>
        <p:nvPicPr>
          <p:cNvPr id="21507" name="Picture 1" descr="DemoClas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550" y="1457325"/>
            <a:ext cx="2074863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JoinSchoo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5" y="2359025"/>
            <a:ext cx="2074863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974725" y="519113"/>
            <a:ext cx="72628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How will you introduce ClassDojo to your students?</a:t>
            </a:r>
          </a:p>
        </p:txBody>
      </p:sp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760413" y="4927600"/>
            <a:ext cx="75819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Show students their monsters and discuss which skills you’ll be encouraging! </a:t>
            </a:r>
          </a:p>
        </p:txBody>
      </p:sp>
      <p:pic>
        <p:nvPicPr>
          <p:cNvPr id="22531" name="Picture 10" descr="DojosWriti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2146300"/>
            <a:ext cx="56562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3182938" y="6013450"/>
            <a:ext cx="290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99EF0"/>
                </a:solidFill>
                <a:latin typeface="Proxima Nova Alt Reg" pitchFamily="2" charset="0"/>
                <a:ea typeface="Proxima Nova Alt Reg" pitchFamily="2" charset="0"/>
                <a:cs typeface="Proxima Nova Alt Reg" pitchFamily="2" charset="0"/>
                <a:hlinkClick r:id="rId3"/>
              </a:rPr>
              <a:t>Student Introduction Video</a:t>
            </a:r>
            <a:endParaRPr lang="en-US">
              <a:solidFill>
                <a:srgbClr val="299EF0"/>
              </a:solidFill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974725" y="514350"/>
            <a:ext cx="726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How will you sign up parents?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4752975" y="1644650"/>
            <a:ext cx="36528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Having parents on board is extremely helpful for me and my students!</a:t>
            </a:r>
          </a:p>
          <a:p>
            <a:endParaRPr lang="en-US" sz="24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Easily invite parents by clicking on the ‘parents’ tab.</a:t>
            </a:r>
          </a:p>
          <a:p>
            <a:endParaRPr lang="en-US" sz="24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You can either print invites to send home or send an invite directly to their email/cell.</a:t>
            </a:r>
          </a:p>
        </p:txBody>
      </p:sp>
      <p:pic>
        <p:nvPicPr>
          <p:cNvPr id="23555" name="Picture 2" descr="InviteParen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1344613"/>
            <a:ext cx="22733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ParentInvit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838" y="1825625"/>
            <a:ext cx="22733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6 top teacher tips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349375" y="2187575"/>
            <a:ext cx="31448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Customize feedback</a:t>
            </a:r>
          </a:p>
          <a:p>
            <a:r>
              <a:rPr lang="en-US" sz="1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Encourage the skills and traits most important for your class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53025" y="2187575"/>
            <a:ext cx="3140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Turn up the sound</a:t>
            </a:r>
          </a:p>
          <a:p>
            <a:r>
              <a:rPr lang="en-US" sz="1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Let students see and hear the encouragement in class :)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153025" y="5700713"/>
            <a:ext cx="3140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Select multiple students</a:t>
            </a:r>
          </a:p>
          <a:p>
            <a:r>
              <a:rPr lang="en-US" sz="1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Give points quickly to groups or tables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349375" y="3919538"/>
            <a:ext cx="31448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Use the ‘Randomizer’!</a:t>
            </a:r>
            <a:br>
              <a:rPr lang="en-US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</a:br>
            <a:r>
              <a:rPr lang="en-US" sz="1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Mix it up by calling on students with ClassDojo’s ‘Randomizer’!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153025" y="3922713"/>
            <a:ext cx="3140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Share photos</a:t>
            </a:r>
          </a:p>
          <a:p>
            <a:r>
              <a:rPr lang="en-US" sz="1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Share classroom moments and students’ work with parents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1403350" y="5694363"/>
            <a:ext cx="30908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Set goals</a:t>
            </a:r>
          </a:p>
          <a:p>
            <a:r>
              <a:rPr lang="en-US" sz="1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Set weekly goals to encourage your class to grow</a:t>
            </a:r>
          </a:p>
        </p:txBody>
      </p:sp>
      <p:pic>
        <p:nvPicPr>
          <p:cNvPr id="24584" name="Picture 12" descr="JumpingDoj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413" y="1320800"/>
            <a:ext cx="8175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3" descr="Huggi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4799013"/>
            <a:ext cx="11223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4" descr="RaisingHan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3763" y="3143250"/>
            <a:ext cx="9112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5" descr="Screen Shot 2015-05-01 at 12.15.50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9463" y="1241425"/>
            <a:ext cx="10810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" descr="Screen Shot 2014-08-19 at 10.25.34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7213" y="4645025"/>
            <a:ext cx="1846262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7" descr="Phot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3913" y="3198813"/>
            <a:ext cx="1244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974725" y="549275"/>
            <a:ext cx="7262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Proxima Nova Alt Sbd" pitchFamily="2" charset="0"/>
                <a:ea typeface="Proxima Nova Alt Sbd" pitchFamily="2" charset="0"/>
                <a:cs typeface="Proxima Nova Alt Sbd" pitchFamily="2" charset="0"/>
              </a:rPr>
              <a:t>Helpful resources that will make your life easier :)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475" y="2195513"/>
            <a:ext cx="4489450" cy="406241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Visit </a:t>
            </a:r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  <a:hlinkClick r:id="rId2" action="ppaction://hlinkfile"/>
              </a:rPr>
              <a:t>ClassDojo.com/Resources</a:t>
            </a:r>
            <a:r>
              <a:rPr lang="en-US" sz="24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 for wonderful free resources:</a:t>
            </a:r>
          </a:p>
          <a:p>
            <a:endParaRPr lang="en-US" sz="10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pPr>
              <a:buFont typeface="Arial" pitchFamily="8" charset="0"/>
              <a:buChar char="•"/>
            </a:pPr>
            <a:r>
              <a:rPr lang="en-US" sz="22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Classroom decorations!</a:t>
            </a:r>
          </a:p>
          <a:p>
            <a:pPr>
              <a:buFont typeface="Arial" pitchFamily="8" charset="0"/>
              <a:buChar char="•"/>
            </a:pPr>
            <a:endParaRPr lang="en-US" sz="22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pPr>
              <a:buFont typeface="Arial" pitchFamily="8" charset="0"/>
              <a:buChar char="•"/>
            </a:pPr>
            <a:r>
              <a:rPr lang="en-US" sz="22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Back-to-school night presentation and video</a:t>
            </a:r>
          </a:p>
          <a:p>
            <a:endParaRPr lang="en-US" sz="22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pPr>
              <a:buFont typeface="Arial" pitchFamily="8" charset="0"/>
              <a:buChar char="•"/>
            </a:pPr>
            <a:r>
              <a:rPr lang="en-US" sz="22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Introduction letter for parents</a:t>
            </a:r>
          </a:p>
          <a:p>
            <a:pPr>
              <a:buFont typeface="Arial" pitchFamily="8" charset="0"/>
              <a:buChar char="•"/>
            </a:pPr>
            <a:endParaRPr lang="en-US" sz="22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  <a:p>
            <a:pPr>
              <a:buFont typeface="Arial" pitchFamily="8" charset="0"/>
              <a:buChar char="•"/>
            </a:pPr>
            <a:r>
              <a:rPr lang="en-US" sz="2200">
                <a:latin typeface="Proxima Nova Alt Reg" pitchFamily="2" charset="0"/>
                <a:ea typeface="Proxima Nova Alt Reg" pitchFamily="2" charset="0"/>
                <a:cs typeface="Proxima Nova Alt Reg" pitchFamily="2" charset="0"/>
              </a:rPr>
              <a:t>Overview and FAQ for admin</a:t>
            </a:r>
          </a:p>
          <a:p>
            <a:pPr>
              <a:buFont typeface="Arial" pitchFamily="8" charset="0"/>
              <a:buChar char="•"/>
            </a:pPr>
            <a:endParaRPr lang="en-US" sz="2400">
              <a:latin typeface="Proxima Nova Alt Reg" pitchFamily="2" charset="0"/>
              <a:ea typeface="Proxima Nova Alt Reg" pitchFamily="2" charset="0"/>
              <a:cs typeface="Proxima Nova Alt Reg" pitchFamily="2" charset="0"/>
            </a:endParaRPr>
          </a:p>
        </p:txBody>
      </p:sp>
      <p:pic>
        <p:nvPicPr>
          <p:cNvPr id="25603" name="Picture 1" descr="Resourc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650" y="2555875"/>
            <a:ext cx="32623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 the classroom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696928"/>
          </a:xfrm>
        </p:spPr>
        <p:txBody>
          <a:bodyPr/>
          <a:lstStyle/>
          <a:p>
            <a:r>
              <a:rPr lang="en-US" dirty="0" smtClean="0"/>
              <a:t>“Applied effectively, technology implementation not only increases student learning, understanding, and achievement but also augments motivation to learn, encourages collaborative learning, and supports the development of critical thinking and problem-solving skills (</a:t>
            </a:r>
            <a:r>
              <a:rPr lang="en-US" dirty="0" err="1" smtClean="0"/>
              <a:t>Schacter</a:t>
            </a:r>
            <a:r>
              <a:rPr lang="en-US" dirty="0" smtClean="0"/>
              <a:t> &amp; </a:t>
            </a:r>
            <a:r>
              <a:rPr lang="en-US" dirty="0" err="1" smtClean="0"/>
              <a:t>Fagnano</a:t>
            </a:r>
            <a:r>
              <a:rPr lang="en-US" dirty="0" smtClean="0"/>
              <a:t>, 1999).</a:t>
            </a:r>
          </a:p>
          <a:p>
            <a:r>
              <a:rPr lang="en-US" dirty="0" smtClean="0"/>
              <a:t>There are many resources that exist that you could apply in the classroom.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Recommendation: Try one or two resources and test how they could be applied in your class.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761565"/>
            <a:ext cx="3657600" cy="48036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Math and ELA resources and assessments are available VIA </a:t>
            </a:r>
            <a:r>
              <a:rPr lang="en-US" dirty="0" smtClean="0">
                <a:hlinkClick r:id="rId2"/>
              </a:rPr>
              <a:t>Edmodo.com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Primary Source resources for English or Social Studies can be found at </a:t>
            </a:r>
            <a:r>
              <a:rPr lang="en-US" dirty="0" smtClean="0">
                <a:hlinkClick r:id="rId3"/>
              </a:rPr>
              <a:t>gilderlehrman.org</a:t>
            </a:r>
            <a:r>
              <a:rPr lang="en-US" dirty="0" smtClean="0"/>
              <a:t> (History by Era for lesson plans)</a:t>
            </a:r>
          </a:p>
          <a:p>
            <a:r>
              <a:rPr lang="en-US" dirty="0" smtClean="0">
                <a:hlinkClick r:id="rId4"/>
              </a:rPr>
              <a:t>Readworks.org</a:t>
            </a:r>
            <a:r>
              <a:rPr lang="en-US" dirty="0" smtClean="0"/>
              <a:t> – Informational, Historical, and Literary close read lessons (great for sub plans)</a:t>
            </a:r>
          </a:p>
          <a:p>
            <a:r>
              <a:rPr lang="en-US" dirty="0" smtClean="0">
                <a:hlinkClick r:id="rId5"/>
              </a:rPr>
              <a:t>Promethean Planet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Prezi</a:t>
            </a:r>
            <a:r>
              <a:rPr lang="en-US" dirty="0" smtClean="0"/>
              <a:t> (public search)</a:t>
            </a:r>
          </a:p>
          <a:p>
            <a:r>
              <a:rPr lang="en-US" dirty="0" smtClean="0">
                <a:hlinkClick r:id="rId7"/>
              </a:rPr>
              <a:t>Discovery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761565"/>
            <a:ext cx="3657600" cy="48036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Check out </a:t>
            </a:r>
            <a:r>
              <a:rPr lang="en-US" dirty="0" smtClean="0">
                <a:hlinkClick r:id="rId8"/>
              </a:rPr>
              <a:t>teacherspayteachers.com</a:t>
            </a:r>
            <a:r>
              <a:rPr lang="en-US" dirty="0" smtClean="0"/>
              <a:t> search by subject and grade level then browse through the FREE section for some great resources.</a:t>
            </a:r>
          </a:p>
          <a:p>
            <a:r>
              <a:rPr lang="en-US" dirty="0" smtClean="0">
                <a:hlinkClick r:id="rId9"/>
              </a:rPr>
              <a:t>Khan Academy</a:t>
            </a:r>
            <a:r>
              <a:rPr lang="en-US" dirty="0" smtClean="0"/>
              <a:t> – provides online modules students can complete in many subject areas (ELA, Math, History, and more…)</a:t>
            </a:r>
          </a:p>
          <a:p>
            <a:r>
              <a:rPr lang="en-US" dirty="0" smtClean="0">
                <a:hlinkClick r:id="rId10"/>
              </a:rPr>
              <a:t>New Orleans Historic Collection </a:t>
            </a:r>
            <a:r>
              <a:rPr lang="en-US" dirty="0" smtClean="0"/>
              <a:t>– Close reading primary sources (free)</a:t>
            </a:r>
          </a:p>
          <a:p>
            <a:r>
              <a:rPr lang="en-US" dirty="0" smtClean="0">
                <a:hlinkClick r:id="rId11"/>
              </a:rPr>
              <a:t>PBS Teacher Center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National Parks Service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Weebly.com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9369" y="1552678"/>
            <a:ext cx="8405533" cy="2653216"/>
          </a:xfrm>
        </p:spPr>
        <p:txBody>
          <a:bodyPr>
            <a:normAutofit/>
          </a:bodyPr>
          <a:lstStyle/>
          <a:p>
            <a:r>
              <a:rPr lang="en-US" dirty="0" smtClean="0"/>
              <a:t>Create a class website or have students create websites as a project based learning activity.</a:t>
            </a:r>
          </a:p>
          <a:p>
            <a:r>
              <a:rPr lang="en-US" dirty="0" err="1" smtClean="0"/>
              <a:t>Weebly.com</a:t>
            </a:r>
            <a:r>
              <a:rPr lang="en-US" dirty="0" smtClean="0"/>
              <a:t> has amazing templates available to create your site and is FREE for educators to use.</a:t>
            </a:r>
          </a:p>
          <a:p>
            <a:r>
              <a:rPr lang="en-US" dirty="0" smtClean="0"/>
              <a:t>Sign up for an account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633131"/>
          </a:xfrm>
        </p:spPr>
        <p:txBody>
          <a:bodyPr/>
          <a:lstStyle/>
          <a:p>
            <a:r>
              <a:rPr lang="en-US" dirty="0" smtClean="0"/>
              <a:t>Google Drive is completely free – cloud based storage where you can virtually store all your content to ensure it is always updated on all your devices.</a:t>
            </a:r>
          </a:p>
          <a:p>
            <a:r>
              <a:rPr lang="en-US" dirty="0" smtClean="0"/>
              <a:t>The Google Drive software can be installed on your computer to allow you to save, edit, present directly off the drive folder – saving hard disk space.</a:t>
            </a:r>
          </a:p>
          <a:p>
            <a:r>
              <a:rPr lang="en-US" dirty="0" smtClean="0"/>
              <a:t>Check out these </a:t>
            </a:r>
            <a:r>
              <a:rPr lang="en-US" dirty="0" smtClean="0">
                <a:hlinkClick r:id="rId2"/>
              </a:rPr>
              <a:t>100 ways you can use Google Drive in the classroom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engaging presentation format that can be used to activate students when delivering content that might be less exciting to students.</a:t>
            </a:r>
          </a:p>
          <a:p>
            <a:r>
              <a:rPr lang="en-US" dirty="0" smtClean="0"/>
              <a:t>Easy video tutorials are available and templates are varied in style and function.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Tutorial on creating and using Prezi presentations.</a:t>
            </a: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5 at 10.56.3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32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Donorschoose.org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2901105"/>
          </a:xfrm>
        </p:spPr>
        <p:txBody>
          <a:bodyPr/>
          <a:lstStyle/>
          <a:p>
            <a:r>
              <a:rPr lang="en-US" dirty="0" smtClean="0"/>
              <a:t>Get the funding you need for your classroom.</a:t>
            </a:r>
          </a:p>
          <a:p>
            <a:r>
              <a:rPr lang="en-US" dirty="0" smtClean="0"/>
              <a:t>Post projects on </a:t>
            </a:r>
            <a:r>
              <a:rPr lang="en-US" dirty="0" smtClean="0">
                <a:hlinkClick r:id="rId2"/>
              </a:rPr>
              <a:t>donorschoose.org</a:t>
            </a:r>
            <a:r>
              <a:rPr lang="en-US" dirty="0" smtClean="0"/>
              <a:t> for funding and have students share the link on social media.</a:t>
            </a:r>
          </a:p>
          <a:p>
            <a:r>
              <a:rPr lang="en-US" dirty="0" smtClean="0"/>
              <a:t>Students can write the “essay” as a persuasive prompt in class – engagement will be higher if the students are involved in the resource.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5 at 11.01.55 AM.png"/>
          <p:cNvPicPr>
            <a:picLocks noChangeAspect="1"/>
          </p:cNvPicPr>
          <p:nvPr/>
        </p:nvPicPr>
        <p:blipFill>
          <a:blip r:embed="rId2"/>
          <a:srcRect t="364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5 at 11.04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presentation has been emailed out as a PowerPoint presentation so you will have access to the links.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Resources available online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look at the following resources:</a:t>
            </a:r>
          </a:p>
          <a:p>
            <a:pPr lvl="1"/>
            <a:r>
              <a:rPr lang="en-US" dirty="0" smtClean="0"/>
              <a:t>Classroom management</a:t>
            </a:r>
          </a:p>
          <a:p>
            <a:pPr lvl="1"/>
            <a:r>
              <a:rPr lang="en-US" dirty="0" smtClean="0"/>
              <a:t>Behavior management</a:t>
            </a:r>
          </a:p>
          <a:p>
            <a:pPr lvl="1"/>
            <a:r>
              <a:rPr lang="en-US" dirty="0" smtClean="0"/>
              <a:t>Flipped Classroom</a:t>
            </a:r>
          </a:p>
          <a:p>
            <a:pPr lvl="1"/>
            <a:r>
              <a:rPr lang="en-US" dirty="0" smtClean="0"/>
              <a:t>Blogging</a:t>
            </a:r>
          </a:p>
          <a:p>
            <a:pPr lvl="1"/>
            <a:r>
              <a:rPr lang="en-US" dirty="0" smtClean="0"/>
              <a:t>Instructional</a:t>
            </a:r>
          </a:p>
          <a:p>
            <a:pPr lvl="1"/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Primary Resources</a:t>
            </a:r>
          </a:p>
          <a:p>
            <a:pPr lvl="1"/>
            <a:r>
              <a:rPr lang="en-US" dirty="0" smtClean="0"/>
              <a:t>Financial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Down</a:t>
            </a:r>
            <a:endParaRPr lang="en-US" dirty="0"/>
          </a:p>
        </p:txBody>
      </p:sp>
      <p:pic>
        <p:nvPicPr>
          <p:cNvPr id="7" name="Content Placeholder 6" descr="screen568x568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038" r="-93"/>
          <a:stretch>
            <a:fillRect/>
          </a:stretch>
        </p:blipFill>
        <p:spPr>
          <a:xfrm>
            <a:off x="402167" y="1501090"/>
            <a:ext cx="3937000" cy="507217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3763" y="1501090"/>
            <a:ext cx="3657600" cy="5072171"/>
          </a:xfrm>
        </p:spPr>
        <p:txBody>
          <a:bodyPr/>
          <a:lstStyle/>
          <a:p>
            <a:r>
              <a:rPr lang="en-US" dirty="0" smtClean="0"/>
              <a:t>This app is free for download and allows for an acceptable decibel level to be set – with an audible alarm.</a:t>
            </a:r>
          </a:p>
          <a:p>
            <a:r>
              <a:rPr lang="en-US" dirty="0" smtClean="0"/>
              <a:t>Great for facilitating quieter classroom discussion and independent work time.</a:t>
            </a:r>
          </a:p>
          <a:p>
            <a:r>
              <a:rPr lang="en-US" dirty="0" smtClean="0"/>
              <a:t>Alarm goes off once decibel level is below the set level.</a:t>
            </a:r>
          </a:p>
          <a:p>
            <a:r>
              <a:rPr lang="en-US" dirty="0" smtClean="0"/>
              <a:t>Available on the APP Store for Apple or Android devices.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01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Turn your Smartphone or tablet into a mouse for your computer or presentation projector.</a:t>
            </a:r>
          </a:p>
          <a:p>
            <a:r>
              <a:rPr lang="en-US" dirty="0" smtClean="0"/>
              <a:t>This free app (and computer program) will link the screen on your device to the screen on your computer.</a:t>
            </a:r>
          </a:p>
          <a:p>
            <a:r>
              <a:rPr lang="en-US" dirty="0" smtClean="0"/>
              <a:t>Works very well for PowerPoint presentations or Prezi 's.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2"/>
              </a:rPr>
              <a:t>Available on the APP Store for Apple or </a:t>
            </a:r>
            <a:r>
              <a:rPr lang="en-US" dirty="0" err="1" smtClean="0">
                <a:hlinkClick r:id="rId2"/>
              </a:rPr>
              <a:t>Andriod</a:t>
            </a:r>
            <a:r>
              <a:rPr lang="en-US" dirty="0" smtClean="0">
                <a:hlinkClick r:id="rId2"/>
              </a:rPr>
              <a:t> devices.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06" y="1882588"/>
            <a:ext cx="4156551" cy="45836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free app allows you to use a photocopied </a:t>
            </a:r>
            <a:r>
              <a:rPr lang="en-US" dirty="0" err="1" smtClean="0"/>
              <a:t>scantron</a:t>
            </a:r>
            <a:r>
              <a:rPr lang="en-US" dirty="0" smtClean="0"/>
              <a:t> type bubble test.</a:t>
            </a:r>
          </a:p>
          <a:p>
            <a:r>
              <a:rPr lang="en-US" dirty="0" smtClean="0"/>
              <a:t>Your Smartphone (through the app) or computer act as the scanner and grade the exam instantly.</a:t>
            </a:r>
          </a:p>
          <a:p>
            <a:r>
              <a:rPr lang="en-US" dirty="0" smtClean="0"/>
              <a:t>The app keeps a log of the students scores for easy </a:t>
            </a:r>
            <a:r>
              <a:rPr lang="en-US" dirty="0" err="1" smtClean="0"/>
              <a:t>gradebook</a:t>
            </a:r>
            <a:r>
              <a:rPr lang="en-US" dirty="0" smtClean="0"/>
              <a:t> transfer.</a:t>
            </a:r>
          </a:p>
          <a:p>
            <a:r>
              <a:rPr lang="en-US" dirty="0" smtClean="0"/>
              <a:t>Check it out at </a:t>
            </a:r>
            <a:r>
              <a:rPr lang="en-US" dirty="0" smtClean="0">
                <a:hlinkClick r:id="rId2"/>
              </a:rPr>
              <a:t>Zip Grade</a:t>
            </a:r>
            <a:endParaRPr lang="en-US" dirty="0"/>
          </a:p>
        </p:txBody>
      </p:sp>
      <p:pic>
        <p:nvPicPr>
          <p:cNvPr id="4" name="Picture 3" descr="zipgrade.jpg"/>
          <p:cNvPicPr>
            <a:picLocks noChangeAspect="1"/>
          </p:cNvPicPr>
          <p:nvPr/>
        </p:nvPicPr>
        <p:blipFill>
          <a:blip r:embed="rId3"/>
          <a:srcRect r="16733"/>
          <a:stretch>
            <a:fillRect/>
          </a:stretch>
        </p:blipFill>
        <p:spPr>
          <a:xfrm>
            <a:off x="445345" y="1882588"/>
            <a:ext cx="3876148" cy="4583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 Everywhere is a great way to take feedback or instantly formatively assess the class.</a:t>
            </a:r>
          </a:p>
          <a:p>
            <a:r>
              <a:rPr lang="en-US" dirty="0" smtClean="0"/>
              <a:t>Students can use text messages to respond to multiple choice questions.</a:t>
            </a:r>
          </a:p>
          <a:p>
            <a:r>
              <a:rPr lang="en-US" dirty="0" smtClean="0"/>
              <a:t>The projector or your own PowerPoint presentation can become a poll everywhere poll</a:t>
            </a:r>
          </a:p>
          <a:p>
            <a:r>
              <a:rPr lang="en-US" dirty="0" smtClean="0"/>
              <a:t>This is a great way to do EXIT TICKETS!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5 at 11.10.07 AM.png"/>
          <p:cNvPicPr>
            <a:picLocks noChangeAspect="1"/>
          </p:cNvPicPr>
          <p:nvPr/>
        </p:nvPicPr>
        <p:blipFill>
          <a:blip r:embed="rId2"/>
          <a:srcRect t="4467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Dojo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1113366"/>
          </a:xfrm>
        </p:spPr>
        <p:txBody>
          <a:bodyPr>
            <a:normAutofit/>
          </a:bodyPr>
          <a:lstStyle/>
          <a:p>
            <a:r>
              <a:rPr lang="en-US" dirty="0" smtClean="0"/>
              <a:t>Video: </a:t>
            </a:r>
            <a:r>
              <a:rPr lang="en-US" dirty="0" smtClean="0">
                <a:hlinkClick r:id="rId2"/>
              </a:rPr>
              <a:t>https://www.youtube.com/watch?v=ZZ27nMOVI_g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0"/>
            <a:ext cx="3657600" cy="4656409"/>
          </a:xfrm>
        </p:spPr>
        <p:txBody>
          <a:bodyPr>
            <a:normAutofit/>
          </a:bodyPr>
          <a:lstStyle/>
          <a:p>
            <a:r>
              <a:rPr lang="en-US" dirty="0" smtClean="0"/>
              <a:t>Free download/account</a:t>
            </a:r>
          </a:p>
          <a:p>
            <a:r>
              <a:rPr lang="en-US" dirty="0" smtClean="0"/>
              <a:t>Used to encourage good behavior and discourage bad behavior. </a:t>
            </a:r>
          </a:p>
          <a:p>
            <a:r>
              <a:rPr lang="en-US" dirty="0" smtClean="0"/>
              <a:t>Record classroom participation in an active way using your Smartphone or tablet. </a:t>
            </a:r>
          </a:p>
          <a:p>
            <a:r>
              <a:rPr lang="en-US" dirty="0" smtClean="0"/>
              <a:t>Run a weekly report to easily tabulate evidence based participation grades.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D0F8"/>
      </a:hlink>
      <a:folHlink>
        <a:srgbClr val="0BC6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84</TotalTime>
  <Words>1168</Words>
  <Application>Microsoft Macintosh PowerPoint</Application>
  <PresentationFormat>On-screen Show (4:3)</PresentationFormat>
  <Paragraphs>134</Paragraphs>
  <Slides>28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Orbit</vt:lpstr>
      <vt:lpstr>Office Theme</vt:lpstr>
      <vt:lpstr>Technology and Resources for the classroom</vt:lpstr>
      <vt:lpstr>Technology in the classroom</vt:lpstr>
      <vt:lpstr>FREE Resources available online</vt:lpstr>
      <vt:lpstr>Noise Down</vt:lpstr>
      <vt:lpstr>Remote Mouse</vt:lpstr>
      <vt:lpstr>Zip Grade</vt:lpstr>
      <vt:lpstr>Poll Everywhere</vt:lpstr>
      <vt:lpstr>Slide 8</vt:lpstr>
      <vt:lpstr>Class Dojo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6 top teacher tips</vt:lpstr>
      <vt:lpstr>Slide 19</vt:lpstr>
      <vt:lpstr>Curricular Links</vt:lpstr>
      <vt:lpstr>Weebly.com</vt:lpstr>
      <vt:lpstr>Google Drive</vt:lpstr>
      <vt:lpstr>Prezi</vt:lpstr>
      <vt:lpstr>Slide 24</vt:lpstr>
      <vt:lpstr>Donorschoose.org</vt:lpstr>
      <vt:lpstr>Slide 26</vt:lpstr>
      <vt:lpstr>Slide 27</vt:lpstr>
      <vt:lpstr>Thanks!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and Resources for the classroom</dc:title>
  <dc:creator>Aaron Jura</dc:creator>
  <cp:lastModifiedBy>Aaron Jura</cp:lastModifiedBy>
  <cp:revision>8</cp:revision>
  <cp:lastPrinted>2015-10-21T13:17:38Z</cp:lastPrinted>
  <dcterms:created xsi:type="dcterms:W3CDTF">2015-10-25T16:54:44Z</dcterms:created>
  <dcterms:modified xsi:type="dcterms:W3CDTF">2015-10-25T16:55:18Z</dcterms:modified>
</cp:coreProperties>
</file>